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sldIdLst>
    <p:sldId id="298" r:id="rId5"/>
    <p:sldId id="306" r:id="rId6"/>
    <p:sldId id="300" r:id="rId7"/>
    <p:sldId id="301" r:id="rId8"/>
    <p:sldId id="302" r:id="rId9"/>
    <p:sldId id="305" r:id="rId10"/>
    <p:sldId id="303" r:id="rId11"/>
    <p:sldId id="304" r:id="rId12"/>
    <p:sldId id="30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sa Caruana" initials="LC" lastIdx="1" clrIdx="0">
    <p:extLst>
      <p:ext uri="{19B8F6BF-5375-455C-9EA6-DF929625EA0E}">
        <p15:presenceInfo xmlns:p15="http://schemas.microsoft.com/office/powerpoint/2012/main" userId="82ad0ee9fce88be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E054D6-6C60-410B-AB1C-31636A0FA383}" v="15" dt="2021-04-28T00:49:17.865"/>
    <p1510:client id="{2D26FC61-CE72-4366-8D32-81EAAED21384}" v="2832" dt="2021-04-28T00:00:55.187"/>
    <p1510:client id="{A259C286-0E0F-49B5-8FD5-F9FD0A0D08FF}" v="1817" dt="2021-04-28T01:13:02.503"/>
    <p1510:client id="{FD3687DA-5F47-3D46-B4A7-54AC4CAC00A7}" v="1102" dt="2021-04-28T02:05:04.2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6080D-5915-6E46-86ED-5B9EDE63EB9A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95218A-28C9-E64C-8848-E39A47B3F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554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bc.co.uk/news/world-asia-41566561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Myanmar, also known as Burma, is in South East Asia. It </a:t>
            </a:r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neighbours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Thailand, Laos, Bangladesh, China and India.</a:t>
            </a:r>
          </a:p>
          <a:p>
            <a:pPr fontAlgn="base"/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Myanmar  has a population of about 54 million.</a:t>
            </a:r>
          </a:p>
          <a:p>
            <a:pPr fontAlgn="base"/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main religion is Buddhism. However, there are many ethnic groups in the country, including </a:t>
            </a:r>
            <a:r>
              <a:rPr lang="en-US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Rohingya Muslims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/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Many of you may have never heard of Myanmar </a:t>
            </a:r>
            <a:r>
              <a:rPr lang="en-US" sz="1200" b="0" i="0" kern="120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bcuz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ruling military changed the country's name from Burma to Myanmar in 1989. The two words mean the same thing but Myanmar is the more formal version.</a:t>
            </a:r>
          </a:p>
          <a:p>
            <a:pPr fontAlgn="base"/>
            <a:endParaRPr lang="en-US" sz="1200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 without telling you too much I will let the expert in our group, Lisa, explain the conflicts going on at the moment there.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95218A-28C9-E64C-8848-E39A47B3FF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12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Through Leaflet we were able to created a heat and marker map indicating incidences throughout the country that have been recorded and documented. When you click on a marker it will tell you the place and incident type. Ranging anywhere from protest with intervention to shelling/artillery/</a:t>
            </a:r>
            <a:r>
              <a:rPr lang="en-US" err="1"/>
              <a:t>missle</a:t>
            </a:r>
            <a:r>
              <a:rPr lang="en-US"/>
              <a:t> attack . Lisa created the marker map linking photos to specific instances to give you a better understanding of </a:t>
            </a:r>
            <a:r>
              <a:rPr lang="en-US" err="1"/>
              <a:t>whats</a:t>
            </a:r>
            <a:r>
              <a:rPr lang="en-US"/>
              <a:t> going 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95218A-28C9-E64C-8848-E39A47B3FF5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034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4/28/2021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4/28/2021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4/28/2021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cleddata.com/data-export-tool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1729212"/>
          </a:xfrm>
        </p:spPr>
        <p:txBody>
          <a:bodyPr anchor="b">
            <a:normAutofit fontScale="90000"/>
          </a:bodyPr>
          <a:lstStyle/>
          <a:p>
            <a:r>
              <a:rPr lang="en-US" sz="4400">
                <a:solidFill>
                  <a:schemeClr val="tx1"/>
                </a:solidFill>
              </a:rPr>
              <a:t>What’s Happening In Myanmar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3220631"/>
            <a:ext cx="3205640" cy="2162132"/>
          </a:xfrm>
        </p:spPr>
        <p:txBody>
          <a:bodyPr anchor="t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1600"/>
              <a:t>Denver University Data Project 2. </a:t>
            </a:r>
          </a:p>
          <a:p>
            <a:pPr>
              <a:lnSpc>
                <a:spcPct val="100000"/>
              </a:lnSpc>
            </a:pPr>
            <a:r>
              <a:rPr lang="en-US" sz="1600"/>
              <a:t>Justynn H. </a:t>
            </a:r>
          </a:p>
          <a:p>
            <a:pPr>
              <a:lnSpc>
                <a:spcPct val="100000"/>
              </a:lnSpc>
            </a:pPr>
            <a:r>
              <a:rPr lang="en-US" sz="1600"/>
              <a:t>Lisa C. </a:t>
            </a:r>
          </a:p>
          <a:p>
            <a:pPr>
              <a:lnSpc>
                <a:spcPct val="100000"/>
              </a:lnSpc>
            </a:pPr>
            <a:r>
              <a:rPr lang="en-US" sz="1600"/>
              <a:t>Renuka K. </a:t>
            </a:r>
          </a:p>
          <a:p>
            <a:pPr>
              <a:lnSpc>
                <a:spcPct val="100000"/>
              </a:lnSpc>
            </a:pPr>
            <a:r>
              <a:rPr lang="en-US" sz="1600"/>
              <a:t>Joey R. 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12577A-B7CD-DF47-914D-9BAA97E24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rgbClr val="FFFFFF"/>
                </a:solidFill>
              </a:rPr>
              <a:t>Where is Myanmar?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F0B2F6A4-8D91-4D89-8807-393E001B0D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41" r="2" b="2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421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1257"/>
            <a:ext cx="10058400" cy="95623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/>
              <a:t>#</a:t>
            </a:r>
            <a:r>
              <a:rPr lang="en-US" sz="4400"/>
              <a:t>WhatishappeninginMyanmar?</a:t>
            </a:r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140013"/>
              </p:ext>
            </p:extLst>
          </p:nvPr>
        </p:nvGraphicFramePr>
        <p:xfrm>
          <a:off x="1066800" y="1217494"/>
          <a:ext cx="10058400" cy="5289363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511490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517710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57530">
                <a:tc>
                  <a:txBody>
                    <a:bodyPr/>
                    <a:lstStyle/>
                    <a:p>
                      <a:r>
                        <a:rPr lang="en-US" sz="2400" b="0" cap="all" spc="150">
                          <a:solidFill>
                            <a:schemeClr val="lt1"/>
                          </a:solidFill>
                        </a:rPr>
                        <a:t>Background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cap="all" spc="150">
                          <a:solidFill>
                            <a:schemeClr val="lt1"/>
                          </a:solidFill>
                        </a:rPr>
                        <a:t>Recent coup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400" b="0" cap="all" spc="150">
                          <a:solidFill>
                            <a:schemeClr val="lt1"/>
                          </a:solidFill>
                        </a:rPr>
                        <a:t>SCOPE OF THIS PROJECT</a:t>
                      </a:r>
                    </a:p>
                  </a:txBody>
                  <a:tcPr marL="151061" marR="151061" marT="151061" marB="1510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0070C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2400" b="0" cap="all" spc="15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1767809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The Burmese military first overthrew the civilian government in 1962, shutting the country off from the outside world.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The NLD won 75% of the vote in recent elections in Nov 2020. The military’s political party won very few votes.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Attempt to quantify and analyze the scope of violence enacted by the military and police.  </a:t>
                      </a:r>
                    </a:p>
                  </a:txBody>
                  <a:tcPr marL="151061" marR="151061" marT="151061" marB="1510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The Armed Conflict Location and Event Data Project (acleddata.com) API was used to generate data. Plotly and heatmaps used for analysis.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1347704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Uprisings in 1988 and 2008 were met with brutal force, with the military and police murdering thousands.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The military overthrew the government on Feb 1, 2021. Peaceful protests began the next day and have continued ever since.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Consolidate social media mentions and uses of hashtags. This is where most of the current info is found.  </a:t>
                      </a:r>
                    </a:p>
                  </a:txBody>
                  <a:tcPr marL="151061" marR="151061" marT="151061" marB="1510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Twitterbot used to scrape Twitter for commonly used hashtags.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145691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The country held its first democratic elections in 60 years in 2015, sweeping Aung San Suu Kyi’s NLD party to power.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What’s different? </a:t>
                      </a:r>
                    </a:p>
                    <a:p>
                      <a:pPr algn="ctr"/>
                      <a:endParaRPr lang="en-US" sz="1400" b="1" cap="none" spc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Widespread internet access and social media. </a:t>
                      </a:r>
                    </a:p>
                    <a:p>
                      <a:endParaRPr lang="en-US" sz="1400" b="1" cap="none" spc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Give a human face to the numbers and capture the extent of the brutality.  </a:t>
                      </a:r>
                    </a:p>
                  </a:txBody>
                  <a:tcPr marL="151061" marR="151061" marT="151061" marB="15106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CSV file with links to images to populate map, Photo Bucket to display images and submission form to track abuses. 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40791F6-715D-481A-9C4A-3645AECF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C44CAC-817E-483C-A932-F2A0821AF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634946"/>
            <a:ext cx="6432434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Lisa C.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40F83A4-FAC4-4867-95A5-BBFD280C7B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76240" y="2267421"/>
            <a:ext cx="603504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8B47FF-AA3C-4A73-BF2C-5137DA7C4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2257" y="2407436"/>
            <a:ext cx="6432434" cy="3461658"/>
          </a:xfrm>
        </p:spPr>
        <p:txBody>
          <a:bodyPr vert="horz" lIns="0" tIns="45720" rIns="0" bIns="45720" rtlCol="0">
            <a:normAutofit/>
          </a:bodyPr>
          <a:lstStyle/>
          <a:p>
            <a:pPr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/>
              <a:t> Data from ACLED API needed to be cleaned.</a:t>
            </a:r>
          </a:p>
          <a:p>
            <a:pPr lvl="1">
              <a:buFont typeface="Calibri" panose="020F0502020204030204" pitchFamily="34" charset="0"/>
              <a:buChar char="•"/>
            </a:pPr>
            <a:r>
              <a:rPr lang="en-US"/>
              <a:t>Dropped conflicts with various armed groups in border areas to focus on military response to peaceful protests of coup. 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•"/>
            </a:pPr>
            <a:r>
              <a:rPr lang="en-US"/>
              <a:t> Difficult to find a way to host images from social media without a server.</a:t>
            </a:r>
          </a:p>
          <a:p>
            <a:pPr lvl="1">
              <a:buFont typeface="Calibri" panose="020F0502020204030204" pitchFamily="34" charset="0"/>
              <a:buChar char="•"/>
            </a:pPr>
            <a:r>
              <a:rPr lang="en-US"/>
              <a:t>Limited storage space on GitHub and Heroku.</a:t>
            </a:r>
          </a:p>
          <a:p>
            <a:pPr lvl="1">
              <a:buFont typeface="Calibri" panose="020F0502020204030204" pitchFamily="34" charset="0"/>
              <a:buChar char="•"/>
            </a:pPr>
            <a:r>
              <a:rPr lang="en-US"/>
              <a:t>Ended up using images from news sources, making a CSV file.  </a:t>
            </a:r>
          </a:p>
          <a:p>
            <a:pPr lvl="1">
              <a:buFont typeface="Calibri" panose="020F0502020204030204" pitchFamily="34" charset="0"/>
              <a:buChar char="•"/>
            </a:pPr>
            <a:r>
              <a:rPr lang="en-US"/>
              <a:t>Doesn’t permit documenting more serious abuses, difficulty in giving anonymous platform. </a:t>
            </a:r>
          </a:p>
          <a:p>
            <a:pPr lvl="2">
              <a:buFont typeface="Calibri" panose="020F0502020204030204" pitchFamily="34" charset="0"/>
              <a:buChar char="•"/>
            </a:pPr>
            <a:r>
              <a:rPr lang="en-US"/>
              <a:t>Where should the “SUBMIT” button go?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F68BAC-7A03-4EBC-9950-822C3F38E6E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556687" y="769095"/>
            <a:ext cx="4001315" cy="22507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1EC06F-EFEB-4311-AD88-6255DA416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4307" y="3428999"/>
            <a:ext cx="3946073" cy="252548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11CBAFA-D7E0-40A7-BB94-2C05304B4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6976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F10EA-C540-497E-BB05-2E60BBFA7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Justynn H.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C2E0B-9CA7-4104-851B-06D3EA96CD7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/>
              <a:t>Twitter Bot. </a:t>
            </a:r>
          </a:p>
          <a:p>
            <a:r>
              <a:rPr lang="en-US"/>
              <a:t>Likes, Retweets, Mentions. </a:t>
            </a:r>
          </a:p>
          <a:p>
            <a:r>
              <a:rPr lang="en-US"/>
              <a:t>Follows profiles who follows our account. </a:t>
            </a:r>
          </a:p>
          <a:p>
            <a:r>
              <a:rPr lang="en-US"/>
              <a:t>Retweet any tweets with certain #Hashtags</a:t>
            </a:r>
          </a:p>
          <a:p>
            <a:r>
              <a:rPr lang="en-US"/>
              <a:t>Creates continuous updating / monitoring of our specifications. 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3EBA3-A9E7-4376-8204-C1588DD89EF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/>
              <a:t>What have I Learned? </a:t>
            </a:r>
          </a:p>
          <a:p>
            <a:r>
              <a:rPr lang="en-US"/>
              <a:t>745 civilians Killed</a:t>
            </a:r>
          </a:p>
          <a:p>
            <a:r>
              <a:rPr lang="en-US"/>
              <a:t>4410 arrested</a:t>
            </a:r>
          </a:p>
          <a:p>
            <a:r>
              <a:rPr lang="en-US"/>
              <a:t>3371 detained</a:t>
            </a:r>
          </a:p>
          <a:p>
            <a:r>
              <a:rPr lang="en-US"/>
              <a:t>1118 warrants still outstanding </a:t>
            </a:r>
          </a:p>
          <a:p>
            <a:pPr marL="0" indent="0">
              <a:buNone/>
            </a:pPr>
            <a:r>
              <a:rPr lang="en-US"/>
              <a:t> Myanmar Internet shutdown still on going for the 34</a:t>
            </a:r>
            <a:r>
              <a:rPr lang="en-US" baseline="30000"/>
              <a:t>th</a:t>
            </a:r>
            <a:r>
              <a:rPr lang="en-US"/>
              <a:t> day (as of 2021 April 24</a:t>
            </a:r>
            <a:r>
              <a:rPr lang="en-US" baseline="30000"/>
              <a:t>th )</a:t>
            </a:r>
          </a:p>
          <a:p>
            <a:endParaRPr lang="en-US" baseline="30000"/>
          </a:p>
          <a:p>
            <a:endParaRPr lang="en-US" baseline="30000"/>
          </a:p>
        </p:txBody>
      </p:sp>
    </p:spTree>
    <p:extLst>
      <p:ext uri="{BB962C8B-B14F-4D97-AF65-F5344CB8AC3E}">
        <p14:creationId xmlns:p14="http://schemas.microsoft.com/office/powerpoint/2010/main" val="4182211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4FAA6B4-BAFB-4474-9B14-DC83A9096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441F53-44F3-4B32-8557-3A06C9822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tx1">
                    <a:lumMod val="75000"/>
                    <a:lumOff val="25000"/>
                  </a:schemeClr>
                </a:solidFill>
              </a:rPr>
              <a:t>Examples of Twitter Bot Capabilities. </a:t>
            </a:r>
          </a:p>
        </p:txBody>
      </p:sp>
      <p:cxnSp>
        <p:nvCxnSpPr>
          <p:cNvPr id="17" name="!!Straight Connector">
            <a:extLst>
              <a:ext uri="{FF2B5EF4-FFF2-40B4-BE49-F238E27FC236}">
                <a16:creationId xmlns:a16="http://schemas.microsoft.com/office/drawing/2014/main" id="{4364CDC3-ADB0-4691-9286-5925F160C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5A170AB8-A11F-4AF2-B8A2-09003CA9C6B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2" b="10012"/>
          <a:stretch/>
        </p:blipFill>
        <p:spPr>
          <a:xfrm>
            <a:off x="7843520" y="2108200"/>
            <a:ext cx="3312160" cy="391329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B148495-5F82-48E2-A76C-C8E1C8949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61AEB7-884B-4820-BB9B-4EB51EEBBB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88" y="2128890"/>
            <a:ext cx="3895692" cy="385833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A87FC0-40EF-4ACC-B14A-93137E489A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8897" y="2133600"/>
            <a:ext cx="2973690" cy="385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902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26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7" name="Straight Connector 28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8" name="Rectangle 30">
            <a:extLst>
              <a:ext uri="{FF2B5EF4-FFF2-40B4-BE49-F238E27FC236}">
                <a16:creationId xmlns:a16="http://schemas.microsoft.com/office/drawing/2014/main" id="{548B4202-DCD5-4F8C-B481-743A989A9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DA1C28-809D-41D5-A7FC-B345F692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99" y="4550230"/>
            <a:ext cx="10909073" cy="957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tx1">
                    <a:lumMod val="85000"/>
                    <a:lumOff val="15000"/>
                  </a:schemeClr>
                </a:solidFill>
              </a:rPr>
              <a:t>Heat &amp; Marker/Image Map</a:t>
            </a: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48BFC8A6-F4AC-4742-8193-F58B7010E3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0" r="2" b="9063"/>
          <a:stretch/>
        </p:blipFill>
        <p:spPr>
          <a:xfrm>
            <a:off x="-1" y="-4"/>
            <a:ext cx="4007175" cy="4242816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86AFBB43-25DB-A442-B524-F1C55674A9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488" r="10532" b="-1"/>
          <a:stretch/>
        </p:blipFill>
        <p:spPr>
          <a:xfrm>
            <a:off x="4095513" y="-1890"/>
            <a:ext cx="4000972" cy="4242815"/>
          </a:xfrm>
          <a:prstGeom prst="rect">
            <a:avLst/>
          </a:pr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71230A45-9660-2B41-BBB8-439C6E4753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658" r="20521" b="-1"/>
          <a:stretch/>
        </p:blipFill>
        <p:spPr>
          <a:xfrm>
            <a:off x="8184824" y="2"/>
            <a:ext cx="4007175" cy="4242815"/>
          </a:xfrm>
          <a:prstGeom prst="rect">
            <a:avLst/>
          </a:prstGeom>
        </p:spPr>
      </p:pic>
      <p:cxnSp>
        <p:nvCxnSpPr>
          <p:cNvPr id="59" name="Straight Connector 32">
            <a:extLst>
              <a:ext uri="{FF2B5EF4-FFF2-40B4-BE49-F238E27FC236}">
                <a16:creationId xmlns:a16="http://schemas.microsoft.com/office/drawing/2014/main" id="{F7F57F6B-E621-4E40-A34D-2FE12902A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45296"/>
            <a:ext cx="10515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34">
            <a:extLst>
              <a:ext uri="{FF2B5EF4-FFF2-40B4-BE49-F238E27FC236}">
                <a16:creationId xmlns:a16="http://schemas.microsoft.com/office/drawing/2014/main" id="{8EE702CF-91CE-4661-ACBF-3C8160D1B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7436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9E429-13EE-4C95-891A-0399017AE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Database API 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6934D-2012-45FF-9554-A72D3E24BAF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0" tIns="45720" rIns="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/>
              <a:t>ACLED database API was used to collect Political Violence and protest data for Myanmar .</a:t>
            </a:r>
          </a:p>
          <a:p>
            <a:pPr marL="0" indent="0">
              <a:buNone/>
            </a:pPr>
            <a:r>
              <a:rPr lang="en-US"/>
              <a:t>Data source used: </a:t>
            </a:r>
            <a:r>
              <a:rPr lang="en-US">
                <a:ea typeface="+mn-lt"/>
                <a:cs typeface="+mn-lt"/>
                <a:hlinkClick r:id="rId2"/>
              </a:rPr>
              <a:t>Data Export Tool | ACLED (acleddata.com)</a:t>
            </a:r>
            <a:endParaRPr lang="en-US"/>
          </a:p>
          <a:p>
            <a:pPr marL="0" indent="0">
              <a:buNone/>
            </a:pPr>
            <a:r>
              <a:rPr lang="en-US"/>
              <a:t>Dates collected: Feb 1, 2020 to most recent</a:t>
            </a:r>
          </a:p>
          <a:p>
            <a:pPr marL="0" indent="0">
              <a:buNone/>
            </a:pPr>
            <a:r>
              <a:rPr lang="en-US"/>
              <a:t>Data collected as CSV file, cleaned for relevant information.</a:t>
            </a:r>
          </a:p>
          <a:p>
            <a:pPr marL="0" indent="0">
              <a:buNone/>
            </a:pPr>
            <a:r>
              <a:rPr lang="en-US"/>
              <a:t>Created Database in Mongo, data Pushed to Mongo DB.</a:t>
            </a:r>
          </a:p>
          <a:p>
            <a:pPr marL="0" indent="0">
              <a:buNone/>
            </a:pPr>
            <a:r>
              <a:rPr lang="en-US"/>
              <a:t>Created python Flask API to render data.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5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DC59EE6-74A9-48CA-A550-7B9C73F967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15944" y="2277335"/>
            <a:ext cx="4639736" cy="3737247"/>
          </a:xfrm>
        </p:spPr>
      </p:pic>
    </p:spTree>
    <p:extLst>
      <p:ext uri="{BB962C8B-B14F-4D97-AF65-F5344CB8AC3E}">
        <p14:creationId xmlns:p14="http://schemas.microsoft.com/office/powerpoint/2010/main" val="4084082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6A8FC-C6FF-4FAB-A0AF-EEEA63FAA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/>
              <a:t>How many lives were lost since the Military coup started 2/1/2020?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FB87B-339D-4CC4-873C-6F5A70B8E8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2201336" cy="3748193"/>
          </a:xfrm>
        </p:spPr>
        <p:txBody>
          <a:bodyPr vert="horz" lIns="0" tIns="45720" rIns="0" bIns="45720" rtlCol="0" anchor="t">
            <a:normAutofit/>
          </a:bodyPr>
          <a:lstStyle/>
          <a:p>
            <a:r>
              <a:rPr lang="en-US"/>
              <a:t>The chart shows  fatalities resulted from Military response to peaceful protest, riots and violence against civilians.</a:t>
            </a:r>
          </a:p>
          <a:p>
            <a:r>
              <a:rPr lang="en-US" sz="1200"/>
              <a:t>Data Source: </a:t>
            </a:r>
            <a:r>
              <a:rPr lang="en-US" sz="1200" i="1"/>
              <a:t>Acleddata.com</a:t>
            </a:r>
            <a:r>
              <a:rPr lang="en-US"/>
              <a:t> </a:t>
            </a:r>
          </a:p>
        </p:txBody>
      </p:sp>
      <p:pic>
        <p:nvPicPr>
          <p:cNvPr id="5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FD642A42-84B0-486F-AE2A-534848EC7E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650824" y="2035194"/>
            <a:ext cx="7972216" cy="4149643"/>
          </a:xfrm>
        </p:spPr>
      </p:pic>
    </p:spTree>
    <p:extLst>
      <p:ext uri="{BB962C8B-B14F-4D97-AF65-F5344CB8AC3E}">
        <p14:creationId xmlns:p14="http://schemas.microsoft.com/office/powerpoint/2010/main" val="278535031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932EF5-314F-409E-8020-FEE5FA0795B9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{5F7011FA-F116-42D3-BEED-6AFD321898DE}tf22712842_win32</Template>
  <TotalTime>0</TotalTime>
  <Words>743</Words>
  <Application>Microsoft Office PowerPoint</Application>
  <PresentationFormat>Widescreen</PresentationFormat>
  <Paragraphs>66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Bookman Old Style</vt:lpstr>
      <vt:lpstr>Calibri</vt:lpstr>
      <vt:lpstr>Franklin Gothic Book</vt:lpstr>
      <vt:lpstr>1_RetrospectVTI</vt:lpstr>
      <vt:lpstr>What’s Happening In Myanmar</vt:lpstr>
      <vt:lpstr>Where is Myanmar?</vt:lpstr>
      <vt:lpstr>#WhatishappeninginMyanmar?</vt:lpstr>
      <vt:lpstr>Lisa C. </vt:lpstr>
      <vt:lpstr>Justynn H. </vt:lpstr>
      <vt:lpstr>Examples of Twitter Bot Capabilities. </vt:lpstr>
      <vt:lpstr>Heat &amp; Marker/Image Map</vt:lpstr>
      <vt:lpstr>Database API  </vt:lpstr>
      <vt:lpstr>How many lives were lost since the Military coup started 2/1/2020?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Happening In Myanmar</dc:title>
  <dc:creator>Justynn Hammond</dc:creator>
  <cp:lastModifiedBy>renuka pokharel</cp:lastModifiedBy>
  <cp:revision>2</cp:revision>
  <dcterms:created xsi:type="dcterms:W3CDTF">2021-04-24T18:29:16Z</dcterms:created>
  <dcterms:modified xsi:type="dcterms:W3CDTF">2021-04-29T03:51:38Z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